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78" r:id="rId5"/>
    <p:sldId id="259" r:id="rId6"/>
    <p:sldId id="260" r:id="rId7"/>
    <p:sldId id="263"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1374"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C:\Users\Pat\Desktop\New%20folder\The%20Fed%20Today%20-%20Movie%20From%20The%20Federal%20Reserve.mp4"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File:Ben_Bernanke_official_portrait.jp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Federal Reserve System</a:t>
            </a:r>
            <a:endParaRPr lang="en-US" dirty="0"/>
          </a:p>
        </p:txBody>
      </p:sp>
      <p:sp>
        <p:nvSpPr>
          <p:cNvPr id="3" name="Subtitle 2"/>
          <p:cNvSpPr>
            <a:spLocks noGrp="1"/>
          </p:cNvSpPr>
          <p:nvPr>
            <p:ph type="subTitle" idx="1"/>
          </p:nvPr>
        </p:nvSpPr>
        <p:spPr/>
        <p:txBody>
          <a:bodyPr/>
          <a:lstStyle/>
          <a:p>
            <a:r>
              <a:rPr lang="en-US" dirty="0" smtClean="0"/>
              <a:t>SOL13d</a:t>
            </a:r>
          </a:p>
          <a:p>
            <a:r>
              <a:rPr lang="en-US" dirty="0" smtClean="0"/>
              <a:t>Produced by Costa Inc.</a:t>
            </a:r>
          </a:p>
          <a:p>
            <a:r>
              <a:rPr lang="en-US" dirty="0" smtClean="0"/>
              <a:t>www.patcosta.com</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r>
              <a:rPr lang="en-US" dirty="0" smtClean="0"/>
              <a:t>The board of governors select members the leaders for each of the 12 Federal Reserve </a:t>
            </a:r>
            <a:r>
              <a:rPr lang="en-US" dirty="0" smtClean="0"/>
              <a:t>r</a:t>
            </a:r>
            <a:r>
              <a:rPr lang="en-US" dirty="0" smtClean="0"/>
              <a:t>egional banks. They also participate in managing the nation’s money supply.</a:t>
            </a:r>
          </a:p>
          <a:p>
            <a:r>
              <a:rPr lang="en-US" dirty="0" smtClean="0"/>
              <a:t>The Federal Reserve has its own budget </a:t>
            </a:r>
            <a:r>
              <a:rPr lang="en-US" dirty="0" smtClean="0"/>
              <a:t>separate from the national government</a:t>
            </a:r>
            <a:r>
              <a:rPr lang="en-US" dirty="0" smtClean="0"/>
              <a:t>. The Federal Reserve makes money charging services for U.S. banks and having banks invest in it.</a:t>
            </a:r>
          </a:p>
          <a:p>
            <a:r>
              <a:rPr lang="en-US" dirty="0" smtClean="0"/>
              <a:t> This helps the Federal Reserve System make perform its functions  while being free from political pressure.</a:t>
            </a:r>
          </a:p>
          <a:p>
            <a:endParaRPr lang="en-US" sz="36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52400" y="533400"/>
            <a:ext cx="8868057" cy="5029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2</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the Federal Reserve</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r>
              <a:rPr lang="en-US" dirty="0" smtClean="0"/>
              <a:t>The Federal Reserve has four basic jobs.</a:t>
            </a:r>
          </a:p>
          <a:p>
            <a:r>
              <a:rPr lang="en-US" dirty="0" smtClean="0"/>
              <a:t>1. It has a duty to maintain the value of the national currency.</a:t>
            </a:r>
          </a:p>
          <a:p>
            <a:r>
              <a:rPr lang="en-US" dirty="0" smtClean="0"/>
              <a:t>2. To regulate banks to ensure soundness of banking system and safety of deposits</a:t>
            </a:r>
          </a:p>
          <a:p>
            <a:r>
              <a:rPr lang="en-US" dirty="0" smtClean="0"/>
              <a:t>3. Manages the amount of money in the economy to keep inflation low and prevent recessions.</a:t>
            </a:r>
          </a:p>
          <a:p>
            <a:r>
              <a:rPr lang="en-US" dirty="0" smtClean="0"/>
              <a:t>4. Act as the federal government’s bank.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563562"/>
          </a:xfrm>
        </p:spPr>
        <p:txBody>
          <a:bodyPr>
            <a:normAutofit fontScale="90000"/>
          </a:bodyPr>
          <a:lstStyle/>
          <a:p>
            <a:r>
              <a:rPr lang="en-US" dirty="0" smtClean="0"/>
              <a:t>Value of National Currency</a:t>
            </a:r>
            <a:endParaRPr lang="en-US" dirty="0"/>
          </a:p>
        </p:txBody>
      </p:sp>
      <p:sp>
        <p:nvSpPr>
          <p:cNvPr id="3" name="Content Placeholder 2"/>
          <p:cNvSpPr>
            <a:spLocks noGrp="1"/>
          </p:cNvSpPr>
          <p:nvPr>
            <p:ph idx="1"/>
          </p:nvPr>
        </p:nvSpPr>
        <p:spPr>
          <a:xfrm>
            <a:off x="762000" y="685800"/>
            <a:ext cx="8229600" cy="4038600"/>
          </a:xfrm>
        </p:spPr>
        <p:txBody>
          <a:bodyPr>
            <a:normAutofit/>
          </a:bodyPr>
          <a:lstStyle/>
          <a:p>
            <a:r>
              <a:rPr lang="en-US" sz="2800" dirty="0" smtClean="0"/>
              <a:t>To maintain the national currency the Federal </a:t>
            </a:r>
            <a:r>
              <a:rPr lang="en-US" sz="2800" dirty="0" smtClean="0"/>
              <a:t>R</a:t>
            </a:r>
            <a:r>
              <a:rPr lang="en-US" sz="2800" dirty="0" smtClean="0"/>
              <a:t>eserve  will issue new coins and paper dollars. The money itself is produced by other government agencies but the Federal Reserve can control the circulation. The Fed also has the responsibility for replacing damaged currency with new ones.</a:t>
            </a:r>
          </a:p>
          <a:p>
            <a:r>
              <a:rPr lang="en-US" sz="2800" dirty="0" smtClean="0"/>
              <a:t>The origin of each dollar is printed on it.</a:t>
            </a:r>
            <a:endParaRPr lang="en-US" sz="2800" dirty="0"/>
          </a:p>
        </p:txBody>
      </p:sp>
      <p:pic>
        <p:nvPicPr>
          <p:cNvPr id="6146" name="Picture 2"/>
          <p:cNvPicPr>
            <a:picLocks noChangeAspect="1" noChangeArrowheads="1"/>
          </p:cNvPicPr>
          <p:nvPr/>
        </p:nvPicPr>
        <p:blipFill>
          <a:blip r:embed="rId2" cstate="print"/>
          <a:srcRect/>
          <a:stretch>
            <a:fillRect/>
          </a:stretch>
        </p:blipFill>
        <p:spPr bwMode="auto">
          <a:xfrm>
            <a:off x="152400" y="3810000"/>
            <a:ext cx="6838950" cy="2886075"/>
          </a:xfrm>
          <a:prstGeom prst="rect">
            <a:avLst/>
          </a:prstGeom>
          <a:noFill/>
          <a:ln w="9525">
            <a:noFill/>
            <a:miter lim="800000"/>
            <a:headEnd/>
            <a:tailEnd/>
          </a:ln>
        </p:spPr>
      </p:pic>
      <p:sp>
        <p:nvSpPr>
          <p:cNvPr id="5" name="TextBox 4"/>
          <p:cNvSpPr txBox="1"/>
          <p:nvPr/>
        </p:nvSpPr>
        <p:spPr>
          <a:xfrm>
            <a:off x="7086600" y="3886200"/>
            <a:ext cx="2052806" cy="2462213"/>
          </a:xfrm>
          <a:prstGeom prst="rect">
            <a:avLst/>
          </a:prstGeom>
          <a:noFill/>
        </p:spPr>
        <p:txBody>
          <a:bodyPr wrap="none" rtlCol="0">
            <a:spAutoFit/>
          </a:bodyPr>
          <a:lstStyle/>
          <a:p>
            <a:r>
              <a:rPr lang="en-US" sz="1400" dirty="0" smtClean="0"/>
              <a:t>If you look to the </a:t>
            </a:r>
          </a:p>
          <a:p>
            <a:r>
              <a:rPr lang="en-US" sz="1400" dirty="0" smtClean="0"/>
              <a:t>l</a:t>
            </a:r>
            <a:r>
              <a:rPr lang="en-US" sz="1400" dirty="0" smtClean="0"/>
              <a:t>eft-hand side of the </a:t>
            </a:r>
          </a:p>
          <a:p>
            <a:r>
              <a:rPr lang="en-US" sz="1400" dirty="0" smtClean="0"/>
              <a:t>d</a:t>
            </a:r>
            <a:r>
              <a:rPr lang="en-US" sz="1400" dirty="0" smtClean="0"/>
              <a:t>ollar you will notice</a:t>
            </a:r>
          </a:p>
          <a:p>
            <a:r>
              <a:rPr lang="en-US" sz="1400" dirty="0" smtClean="0"/>
              <a:t>a</a:t>
            </a:r>
            <a:r>
              <a:rPr lang="en-US" sz="1400" dirty="0" smtClean="0"/>
              <a:t> letter “K.” Each dollar</a:t>
            </a:r>
          </a:p>
          <a:p>
            <a:r>
              <a:rPr lang="en-US" sz="1400" dirty="0" smtClean="0"/>
              <a:t>h</a:t>
            </a:r>
            <a:r>
              <a:rPr lang="en-US" sz="1400" dirty="0" smtClean="0"/>
              <a:t>as a letter that indicates</a:t>
            </a:r>
          </a:p>
          <a:p>
            <a:r>
              <a:rPr lang="en-US" sz="1400" dirty="0" smtClean="0"/>
              <a:t>w</a:t>
            </a:r>
            <a:r>
              <a:rPr lang="en-US" sz="1400" dirty="0" smtClean="0"/>
              <a:t>here the dollar bill was </a:t>
            </a:r>
          </a:p>
          <a:p>
            <a:r>
              <a:rPr lang="en-US" sz="1400" dirty="0" smtClean="0"/>
              <a:t>c</a:t>
            </a:r>
            <a:r>
              <a:rPr lang="en-US" sz="1400" dirty="0" smtClean="0"/>
              <a:t>irculated from. </a:t>
            </a:r>
          </a:p>
          <a:p>
            <a:r>
              <a:rPr lang="en-US" sz="1400" dirty="0" smtClean="0"/>
              <a:t>In this example,</a:t>
            </a:r>
          </a:p>
          <a:p>
            <a:r>
              <a:rPr lang="en-US" sz="1400" dirty="0" smtClean="0"/>
              <a:t>“K” means the</a:t>
            </a:r>
          </a:p>
          <a:p>
            <a:r>
              <a:rPr lang="en-US" sz="1400" dirty="0" smtClean="0"/>
              <a:t> Federal Reserve</a:t>
            </a:r>
          </a:p>
          <a:p>
            <a:r>
              <a:rPr lang="en-US" sz="1400" dirty="0" smtClean="0"/>
              <a:t>Bank of Dallas.</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Regulating</a:t>
            </a:r>
            <a:endParaRPr lang="en-US" dirty="0"/>
          </a:p>
        </p:txBody>
      </p:sp>
      <p:sp>
        <p:nvSpPr>
          <p:cNvPr id="3" name="Content Placeholder 2"/>
          <p:cNvSpPr>
            <a:spLocks noGrp="1"/>
          </p:cNvSpPr>
          <p:nvPr>
            <p:ph idx="1"/>
          </p:nvPr>
        </p:nvSpPr>
        <p:spPr>
          <a:xfrm>
            <a:off x="533400" y="1143000"/>
            <a:ext cx="8229600" cy="4525963"/>
          </a:xfrm>
        </p:spPr>
        <p:txBody>
          <a:bodyPr>
            <a:normAutofit lnSpcReduction="10000"/>
          </a:bodyPr>
          <a:lstStyle/>
          <a:p>
            <a:r>
              <a:rPr lang="en-US" dirty="0" smtClean="0"/>
              <a:t>The Federal Reserve deals with regulating banks and protecting consumer credit.</a:t>
            </a:r>
          </a:p>
          <a:p>
            <a:r>
              <a:rPr lang="en-US" dirty="0" smtClean="0"/>
              <a:t>The Fed as a say in whether or not banks can merge together.</a:t>
            </a:r>
          </a:p>
          <a:p>
            <a:r>
              <a:rPr lang="en-US" dirty="0" smtClean="0"/>
              <a:t>The Fed also regulates interactions between American and foreign banks.</a:t>
            </a:r>
          </a:p>
          <a:p>
            <a:r>
              <a:rPr lang="en-US" dirty="0" smtClean="0"/>
              <a:t>Lastly, the Federal Reserve can also require banks to provide details of a loan before consumers borrow money.</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Managing</a:t>
            </a:r>
            <a:endParaRPr lang="en-US" dirty="0"/>
          </a:p>
        </p:txBody>
      </p:sp>
      <p:sp>
        <p:nvSpPr>
          <p:cNvPr id="3" name="Content Placeholder 2"/>
          <p:cNvSpPr>
            <a:spLocks noGrp="1"/>
          </p:cNvSpPr>
          <p:nvPr>
            <p:ph idx="1"/>
          </p:nvPr>
        </p:nvSpPr>
        <p:spPr>
          <a:xfrm>
            <a:off x="457200" y="762000"/>
            <a:ext cx="8229600" cy="5410200"/>
          </a:xfrm>
        </p:spPr>
        <p:txBody>
          <a:bodyPr>
            <a:normAutofit fontScale="92500" lnSpcReduction="20000"/>
          </a:bodyPr>
          <a:lstStyle/>
          <a:p>
            <a:r>
              <a:rPr lang="en-US" dirty="0" smtClean="0"/>
              <a:t>A huge responsibility of the Federal Reserve is ensuring that our nation’s supply of money is balanced. In other words it the Fed adds money if there is too little and takes money out if there is too much.</a:t>
            </a:r>
          </a:p>
          <a:p>
            <a:r>
              <a:rPr lang="en-US" dirty="0" smtClean="0"/>
              <a:t>Too much money in our nation is called inflation. This occurs when prices rise too fast and items begin to cost a lot more. Consumers can not buy the high priced items and business see profits decline. Employees start to lose jobs.</a:t>
            </a:r>
          </a:p>
          <a:p>
            <a:r>
              <a:rPr lang="en-US" dirty="0" smtClean="0"/>
              <a:t>Too little money in our nation is called recession. This occurs when prices fall too fast and items becomes cheaper. Business are then unable to make a profit and workers start losing their jobs.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r>
              <a:rPr lang="en-US" dirty="0" smtClean="0"/>
              <a:t>The trick for the Fed is to find the right balance between inflation and recession.</a:t>
            </a:r>
          </a:p>
          <a:p>
            <a:r>
              <a:rPr lang="en-US" dirty="0" smtClean="0"/>
              <a:t>Think of the Fed like a car. You don’t want to go too fast or you risk getting into an accident or a speeding ticket. However, you do not want to go too slow or else you risk getting run off the road. You need to maintain a stable speed.</a:t>
            </a:r>
          </a:p>
          <a:p>
            <a:r>
              <a:rPr lang="en-US" dirty="0" smtClean="0"/>
              <a:t>The Federal Reserve operates just like the car, it seeks to drive the nation’s economy at a stable speed. Not too fast but not too slow.</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Government’s Bank</a:t>
            </a:r>
            <a:endParaRPr lang="en-US" dirty="0"/>
          </a:p>
        </p:txBody>
      </p:sp>
      <p:sp>
        <p:nvSpPr>
          <p:cNvPr id="3" name="Content Placeholder 2"/>
          <p:cNvSpPr>
            <a:spLocks noGrp="1"/>
          </p:cNvSpPr>
          <p:nvPr>
            <p:ph idx="1"/>
          </p:nvPr>
        </p:nvSpPr>
        <p:spPr>
          <a:xfrm>
            <a:off x="533400" y="762000"/>
            <a:ext cx="8229600" cy="3276600"/>
          </a:xfrm>
        </p:spPr>
        <p:txBody>
          <a:bodyPr/>
          <a:lstStyle/>
          <a:p>
            <a:r>
              <a:rPr lang="en-US" dirty="0" smtClean="0"/>
              <a:t>The last function of the Federal Reserve is to act as the US Central Bank.</a:t>
            </a:r>
          </a:p>
          <a:p>
            <a:r>
              <a:rPr lang="en-US" dirty="0" smtClean="0"/>
              <a:t>The US government deposits money into the Federal Reserve.</a:t>
            </a:r>
          </a:p>
          <a:p>
            <a:r>
              <a:rPr lang="en-US" dirty="0" smtClean="0"/>
              <a:t>The Fed sells bonds, which allows the US government to buy items.</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609600" y="4114800"/>
            <a:ext cx="932447" cy="1143000"/>
          </a:xfrm>
          <a:prstGeom prst="rect">
            <a:avLst/>
          </a:prstGeom>
          <a:noFill/>
          <a:ln w="9525">
            <a:noFill/>
            <a:miter lim="800000"/>
            <a:headEnd/>
            <a:tailEnd/>
          </a:ln>
        </p:spPr>
      </p:pic>
      <p:sp>
        <p:nvSpPr>
          <p:cNvPr id="5" name="Right Arrow 4"/>
          <p:cNvSpPr/>
          <p:nvPr/>
        </p:nvSpPr>
        <p:spPr>
          <a:xfrm>
            <a:off x="1447800" y="4495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1" name="Picture 3"/>
          <p:cNvPicPr>
            <a:picLocks noChangeAspect="1" noChangeArrowheads="1"/>
          </p:cNvPicPr>
          <p:nvPr/>
        </p:nvPicPr>
        <p:blipFill>
          <a:blip r:embed="rId3" cstate="print"/>
          <a:srcRect/>
          <a:stretch>
            <a:fillRect/>
          </a:stretch>
        </p:blipFill>
        <p:spPr bwMode="auto">
          <a:xfrm>
            <a:off x="2590800" y="4038600"/>
            <a:ext cx="1428750" cy="1905000"/>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5105400" y="4495800"/>
            <a:ext cx="1494020" cy="990600"/>
          </a:xfrm>
          <a:prstGeom prst="rect">
            <a:avLst/>
          </a:prstGeom>
          <a:noFill/>
          <a:ln w="9525">
            <a:noFill/>
            <a:miter lim="800000"/>
            <a:headEnd/>
            <a:tailEnd/>
          </a:ln>
        </p:spPr>
      </p:pic>
      <p:sp>
        <p:nvSpPr>
          <p:cNvPr id="8" name="Right Arrow 7"/>
          <p:cNvSpPr/>
          <p:nvPr/>
        </p:nvSpPr>
        <p:spPr>
          <a:xfrm>
            <a:off x="4038600" y="4800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6629400" y="4724400"/>
            <a:ext cx="838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3" name="Picture 5"/>
          <p:cNvPicPr>
            <a:picLocks noChangeAspect="1" noChangeArrowheads="1"/>
          </p:cNvPicPr>
          <p:nvPr/>
        </p:nvPicPr>
        <p:blipFill>
          <a:blip r:embed="rId5" cstate="print"/>
          <a:srcRect/>
          <a:stretch>
            <a:fillRect/>
          </a:stretch>
        </p:blipFill>
        <p:spPr bwMode="auto">
          <a:xfrm>
            <a:off x="7467600" y="4191000"/>
            <a:ext cx="1458905" cy="1143000"/>
          </a:xfrm>
          <a:prstGeom prst="rect">
            <a:avLst/>
          </a:prstGeom>
          <a:noFill/>
          <a:ln w="9525">
            <a:noFill/>
            <a:miter lim="800000"/>
            <a:headEnd/>
            <a:tailEnd/>
          </a:ln>
        </p:spPr>
      </p:pic>
      <p:sp>
        <p:nvSpPr>
          <p:cNvPr id="11" name="TextBox 10"/>
          <p:cNvSpPr txBox="1"/>
          <p:nvPr/>
        </p:nvSpPr>
        <p:spPr>
          <a:xfrm>
            <a:off x="304800" y="5103674"/>
            <a:ext cx="2209800" cy="1200329"/>
          </a:xfrm>
          <a:prstGeom prst="rect">
            <a:avLst/>
          </a:prstGeom>
          <a:noFill/>
        </p:spPr>
        <p:txBody>
          <a:bodyPr wrap="square" rtlCol="0">
            <a:spAutoFit/>
          </a:bodyPr>
          <a:lstStyle/>
          <a:p>
            <a:r>
              <a:rPr lang="en-US" sz="1200" dirty="0" smtClean="0"/>
              <a:t>You give the Federal Reserve</a:t>
            </a:r>
          </a:p>
          <a:p>
            <a:r>
              <a:rPr lang="en-US" sz="1200" dirty="0" smtClean="0"/>
              <a:t>100 dollars. In return you get a bond . The bond is a promise that within 10 years you</a:t>
            </a:r>
          </a:p>
          <a:p>
            <a:r>
              <a:rPr lang="en-US" sz="1200" dirty="0" smtClean="0"/>
              <a:t> bring it back to the bank and you get 110 dollars.</a:t>
            </a:r>
            <a:endParaRPr lang="en-US" sz="1200" dirty="0"/>
          </a:p>
        </p:txBody>
      </p:sp>
      <p:sp>
        <p:nvSpPr>
          <p:cNvPr id="12" name="TextBox 11"/>
          <p:cNvSpPr txBox="1"/>
          <p:nvPr/>
        </p:nvSpPr>
        <p:spPr>
          <a:xfrm>
            <a:off x="2438400" y="6019800"/>
            <a:ext cx="1594026" cy="646331"/>
          </a:xfrm>
          <a:prstGeom prst="rect">
            <a:avLst/>
          </a:prstGeom>
          <a:noFill/>
        </p:spPr>
        <p:txBody>
          <a:bodyPr wrap="none" rtlCol="0">
            <a:spAutoFit/>
          </a:bodyPr>
          <a:lstStyle/>
          <a:p>
            <a:r>
              <a:rPr lang="en-US" sz="1200" dirty="0" smtClean="0"/>
              <a:t>The Federal Reserve </a:t>
            </a:r>
          </a:p>
          <a:p>
            <a:r>
              <a:rPr lang="en-US" sz="1200" dirty="0" smtClean="0"/>
              <a:t>deposits the bond into</a:t>
            </a:r>
          </a:p>
          <a:p>
            <a:r>
              <a:rPr lang="en-US" sz="1200" dirty="0" smtClean="0"/>
              <a:t>i</a:t>
            </a:r>
            <a:r>
              <a:rPr lang="en-US" sz="1200" dirty="0" smtClean="0"/>
              <a:t>ts accounts.</a:t>
            </a:r>
            <a:endParaRPr lang="en-US" sz="1200" dirty="0"/>
          </a:p>
        </p:txBody>
      </p:sp>
      <p:sp>
        <p:nvSpPr>
          <p:cNvPr id="13" name="TextBox 12"/>
          <p:cNvSpPr txBox="1"/>
          <p:nvPr/>
        </p:nvSpPr>
        <p:spPr>
          <a:xfrm>
            <a:off x="4953001" y="5562600"/>
            <a:ext cx="1752600" cy="1015663"/>
          </a:xfrm>
          <a:prstGeom prst="rect">
            <a:avLst/>
          </a:prstGeom>
          <a:noFill/>
        </p:spPr>
        <p:txBody>
          <a:bodyPr wrap="square" rtlCol="0">
            <a:spAutoFit/>
          </a:bodyPr>
          <a:lstStyle/>
          <a:p>
            <a:r>
              <a:rPr lang="en-US" sz="1200" dirty="0" smtClean="0"/>
              <a:t>The US government then </a:t>
            </a:r>
          </a:p>
          <a:p>
            <a:r>
              <a:rPr lang="en-US" sz="1200" dirty="0" smtClean="0"/>
              <a:t>b</a:t>
            </a:r>
            <a:r>
              <a:rPr lang="en-US" sz="1200" dirty="0" smtClean="0"/>
              <a:t>orrows that 100 dollars. It promises</a:t>
            </a:r>
          </a:p>
          <a:p>
            <a:r>
              <a:rPr lang="en-US" sz="1200" dirty="0" smtClean="0"/>
              <a:t>to pay it back with interest.</a:t>
            </a:r>
            <a:endParaRPr lang="en-US" sz="1200" dirty="0"/>
          </a:p>
        </p:txBody>
      </p:sp>
      <p:sp>
        <p:nvSpPr>
          <p:cNvPr id="14" name="TextBox 13"/>
          <p:cNvSpPr txBox="1"/>
          <p:nvPr/>
        </p:nvSpPr>
        <p:spPr>
          <a:xfrm>
            <a:off x="7162800" y="5334000"/>
            <a:ext cx="1752600" cy="830997"/>
          </a:xfrm>
          <a:prstGeom prst="rect">
            <a:avLst/>
          </a:prstGeom>
          <a:noFill/>
        </p:spPr>
        <p:txBody>
          <a:bodyPr wrap="square" rtlCol="0">
            <a:spAutoFit/>
          </a:bodyPr>
          <a:lstStyle/>
          <a:p>
            <a:r>
              <a:rPr lang="en-US" sz="1200" dirty="0" smtClean="0"/>
              <a:t>The US government then </a:t>
            </a:r>
          </a:p>
          <a:p>
            <a:r>
              <a:rPr lang="en-US" sz="1200" dirty="0" smtClean="0"/>
              <a:t>buys things it needs. For example, a new tank for the military.</a:t>
            </a:r>
            <a:endParaRPr lang="en-US" sz="1200" dirty="0"/>
          </a:p>
        </p:txBody>
      </p:sp>
      <p:pic>
        <p:nvPicPr>
          <p:cNvPr id="7175" name="Picture 7"/>
          <p:cNvPicPr>
            <a:picLocks noChangeAspect="1" noChangeArrowheads="1"/>
          </p:cNvPicPr>
          <p:nvPr/>
        </p:nvPicPr>
        <p:blipFill>
          <a:blip r:embed="rId6" cstate="print"/>
          <a:srcRect/>
          <a:stretch>
            <a:fillRect/>
          </a:stretch>
        </p:blipFill>
        <p:spPr bwMode="auto">
          <a:xfrm>
            <a:off x="1371600" y="4191000"/>
            <a:ext cx="706490" cy="304800"/>
          </a:xfrm>
          <a:prstGeom prst="rect">
            <a:avLst/>
          </a:prstGeom>
          <a:noFill/>
          <a:ln w="9525">
            <a:noFill/>
            <a:miter lim="800000"/>
            <a:headEnd/>
            <a:tailEnd/>
          </a:ln>
        </p:spPr>
      </p:pic>
      <p:pic>
        <p:nvPicPr>
          <p:cNvPr id="17" name="Picture 7"/>
          <p:cNvPicPr>
            <a:picLocks noChangeAspect="1" noChangeArrowheads="1"/>
          </p:cNvPicPr>
          <p:nvPr/>
        </p:nvPicPr>
        <p:blipFill>
          <a:blip r:embed="rId7" cstate="print"/>
          <a:srcRect/>
          <a:stretch>
            <a:fillRect/>
          </a:stretch>
        </p:blipFill>
        <p:spPr bwMode="auto">
          <a:xfrm>
            <a:off x="3048000" y="4724400"/>
            <a:ext cx="706490" cy="304800"/>
          </a:xfrm>
          <a:prstGeom prst="rect">
            <a:avLst/>
          </a:prstGeom>
          <a:noFill/>
          <a:ln w="9525">
            <a:noFill/>
            <a:miter lim="800000"/>
            <a:headEnd/>
            <a:tailEnd/>
          </a:ln>
        </p:spPr>
      </p:pic>
      <p:pic>
        <p:nvPicPr>
          <p:cNvPr id="18" name="Picture 7"/>
          <p:cNvPicPr>
            <a:picLocks noChangeAspect="1" noChangeArrowheads="1"/>
          </p:cNvPicPr>
          <p:nvPr/>
        </p:nvPicPr>
        <p:blipFill>
          <a:blip r:embed="rId6" cstate="print"/>
          <a:srcRect/>
          <a:stretch>
            <a:fillRect/>
          </a:stretch>
        </p:blipFill>
        <p:spPr bwMode="auto">
          <a:xfrm>
            <a:off x="4191000" y="4495800"/>
            <a:ext cx="706490" cy="304800"/>
          </a:xfrm>
          <a:prstGeom prst="rect">
            <a:avLst/>
          </a:prstGeom>
          <a:noFill/>
          <a:ln w="9525">
            <a:noFill/>
            <a:miter lim="800000"/>
            <a:headEnd/>
            <a:tailEnd/>
          </a:ln>
        </p:spPr>
      </p:pic>
      <p:pic>
        <p:nvPicPr>
          <p:cNvPr id="19" name="Picture 7"/>
          <p:cNvPicPr>
            <a:picLocks noChangeAspect="1" noChangeArrowheads="1"/>
          </p:cNvPicPr>
          <p:nvPr/>
        </p:nvPicPr>
        <p:blipFill>
          <a:blip r:embed="rId6" cstate="print"/>
          <a:srcRect/>
          <a:stretch>
            <a:fillRect/>
          </a:stretch>
        </p:blipFill>
        <p:spPr bwMode="auto">
          <a:xfrm>
            <a:off x="6705600" y="4419600"/>
            <a:ext cx="706490" cy="3048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3</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By the end of this lesson you should be able to explain the four roles of the Federal Reserve System.</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VIDEO QUIZ </a:t>
            </a:r>
            <a:endParaRPr lang="en-US" dirty="0"/>
          </a:p>
        </p:txBody>
      </p:sp>
      <p:sp>
        <p:nvSpPr>
          <p:cNvPr id="3" name="Content Placeholder 2"/>
          <p:cNvSpPr>
            <a:spLocks noGrp="1"/>
          </p:cNvSpPr>
          <p:nvPr>
            <p:ph idx="1"/>
          </p:nvPr>
        </p:nvSpPr>
        <p:spPr>
          <a:xfrm>
            <a:off x="533400" y="838200"/>
            <a:ext cx="8229600" cy="4525963"/>
          </a:xfrm>
        </p:spPr>
        <p:txBody>
          <a:bodyPr>
            <a:normAutofit fontScale="25000" lnSpcReduction="20000"/>
          </a:bodyPr>
          <a:lstStyle/>
          <a:p>
            <a:pPr>
              <a:buNone/>
            </a:pPr>
            <a:r>
              <a:rPr lang="en-US" sz="4900" dirty="0" smtClean="0"/>
              <a:t>In this section you will be reviewing a video. These are the questions that you need to answer following the video.</a:t>
            </a:r>
          </a:p>
          <a:p>
            <a:pPr>
              <a:buNone/>
            </a:pPr>
            <a:endParaRPr lang="en-US" sz="4900" dirty="0" smtClean="0"/>
          </a:p>
          <a:p>
            <a:pPr>
              <a:buNone/>
            </a:pPr>
            <a:r>
              <a:rPr lang="en-US" sz="4900" dirty="0" smtClean="0"/>
              <a:t>1</a:t>
            </a:r>
            <a:r>
              <a:rPr lang="en-US" sz="4900" dirty="0" smtClean="0"/>
              <a:t>. What is every dollar a part of?</a:t>
            </a:r>
          </a:p>
          <a:p>
            <a:pPr>
              <a:buNone/>
            </a:pPr>
            <a:r>
              <a:rPr lang="en-US" sz="4900" dirty="0" smtClean="0"/>
              <a:t> </a:t>
            </a:r>
          </a:p>
          <a:p>
            <a:pPr>
              <a:buNone/>
            </a:pPr>
            <a:r>
              <a:rPr lang="en-US" sz="4900" dirty="0" smtClean="0"/>
              <a:t> </a:t>
            </a:r>
          </a:p>
          <a:p>
            <a:pPr>
              <a:buNone/>
            </a:pPr>
            <a:r>
              <a:rPr lang="en-US" sz="4900" dirty="0" smtClean="0"/>
              <a:t>2. What is the Fed?</a:t>
            </a:r>
          </a:p>
          <a:p>
            <a:pPr>
              <a:buNone/>
            </a:pPr>
            <a:r>
              <a:rPr lang="en-US" sz="4900" dirty="0" smtClean="0"/>
              <a:t> </a:t>
            </a:r>
          </a:p>
          <a:p>
            <a:pPr>
              <a:buNone/>
            </a:pPr>
            <a:r>
              <a:rPr lang="en-US" sz="4900" dirty="0" smtClean="0"/>
              <a:t> </a:t>
            </a:r>
          </a:p>
          <a:p>
            <a:pPr>
              <a:buNone/>
            </a:pPr>
            <a:r>
              <a:rPr lang="en-US" sz="4900" dirty="0" smtClean="0"/>
              <a:t>3. How many Federal Reserve Banks exist?</a:t>
            </a:r>
          </a:p>
          <a:p>
            <a:pPr>
              <a:buNone/>
            </a:pPr>
            <a:r>
              <a:rPr lang="en-US" sz="4900" dirty="0" smtClean="0"/>
              <a:t> </a:t>
            </a:r>
          </a:p>
          <a:p>
            <a:pPr>
              <a:buNone/>
            </a:pPr>
            <a:r>
              <a:rPr lang="en-US" sz="4900" dirty="0" smtClean="0"/>
              <a:t> </a:t>
            </a:r>
          </a:p>
          <a:p>
            <a:pPr>
              <a:buNone/>
            </a:pPr>
            <a:r>
              <a:rPr lang="en-US" sz="4900" dirty="0" smtClean="0"/>
              <a:t>4. Who appoints the leaders of the Federal Reserve System? Who approves?</a:t>
            </a:r>
          </a:p>
          <a:p>
            <a:pPr>
              <a:buNone/>
            </a:pPr>
            <a:r>
              <a:rPr lang="en-US" sz="4900" dirty="0" smtClean="0"/>
              <a:t> </a:t>
            </a:r>
          </a:p>
          <a:p>
            <a:pPr>
              <a:buNone/>
            </a:pPr>
            <a:r>
              <a:rPr lang="en-US" sz="4900" dirty="0" smtClean="0"/>
              <a:t> </a:t>
            </a:r>
          </a:p>
          <a:p>
            <a:pPr>
              <a:buNone/>
            </a:pPr>
            <a:r>
              <a:rPr lang="en-US" sz="4900" dirty="0" smtClean="0"/>
              <a:t>5. What is the Federal Reserves main goal?</a:t>
            </a:r>
          </a:p>
          <a:p>
            <a:pPr>
              <a:buNone/>
            </a:pPr>
            <a:r>
              <a:rPr lang="en-US" sz="4900" dirty="0" smtClean="0"/>
              <a:t> </a:t>
            </a:r>
          </a:p>
          <a:p>
            <a:pPr>
              <a:buNone/>
            </a:pPr>
            <a:r>
              <a:rPr lang="en-US" sz="4900" dirty="0" smtClean="0"/>
              <a:t> </a:t>
            </a:r>
          </a:p>
          <a:p>
            <a:pPr>
              <a:buNone/>
            </a:pPr>
            <a:r>
              <a:rPr lang="en-US" sz="4900" dirty="0" smtClean="0"/>
              <a:t>6. What term is used to describe when there is too much money and too much consumer demand?</a:t>
            </a:r>
          </a:p>
          <a:p>
            <a:pPr>
              <a:buNone/>
            </a:pPr>
            <a:r>
              <a:rPr lang="en-US" sz="4900" dirty="0" smtClean="0"/>
              <a:t> </a:t>
            </a:r>
          </a:p>
          <a:p>
            <a:pPr>
              <a:buNone/>
            </a:pPr>
            <a:r>
              <a:rPr lang="en-US" sz="4900" dirty="0" smtClean="0"/>
              <a:t> </a:t>
            </a:r>
          </a:p>
          <a:p>
            <a:pPr>
              <a:buNone/>
            </a:pPr>
            <a:r>
              <a:rPr lang="en-US" sz="4900" dirty="0" smtClean="0"/>
              <a:t>7. What term is used to describe when there is too little money and too little consumer demand?</a:t>
            </a:r>
          </a:p>
          <a:p>
            <a:pPr>
              <a:buNone/>
            </a:pPr>
            <a:r>
              <a:rPr lang="en-US" sz="4900" dirty="0" smtClean="0"/>
              <a:t> </a:t>
            </a:r>
          </a:p>
          <a:p>
            <a:pPr>
              <a:buNone/>
            </a:pPr>
            <a:r>
              <a:rPr lang="en-US" sz="4900" dirty="0" smtClean="0"/>
              <a:t> </a:t>
            </a:r>
          </a:p>
          <a:p>
            <a:pPr>
              <a:buNone/>
            </a:pPr>
            <a:r>
              <a:rPr lang="en-US" sz="4900" dirty="0" smtClean="0"/>
              <a:t>8. One way the Fed can control the amount of money is through the buying and selling of government___________________________________.</a:t>
            </a:r>
          </a:p>
          <a:p>
            <a:pPr>
              <a:buNone/>
            </a:pPr>
            <a:r>
              <a:rPr lang="en-US" sz="4900" dirty="0" smtClean="0"/>
              <a:t> </a:t>
            </a:r>
          </a:p>
          <a:p>
            <a:pPr>
              <a:buNone/>
            </a:pPr>
            <a:r>
              <a:rPr lang="en-US" sz="4900" dirty="0" smtClean="0"/>
              <a:t> </a:t>
            </a:r>
          </a:p>
          <a:p>
            <a:pPr>
              <a:buNone/>
            </a:pPr>
            <a:r>
              <a:rPr lang="en-US" sz="4900" dirty="0" smtClean="0"/>
              <a:t>9. What is the Feds main aim? Why might that be important?</a:t>
            </a:r>
          </a:p>
          <a:p>
            <a:pPr>
              <a:buNone/>
            </a:pPr>
            <a:r>
              <a:rPr lang="en-US" sz="4900" dirty="0" smtClean="0"/>
              <a:t> </a:t>
            </a:r>
          </a:p>
          <a:p>
            <a:pPr>
              <a:buNone/>
            </a:pPr>
            <a:r>
              <a:rPr lang="en-US" sz="4900" dirty="0" smtClean="0"/>
              <a:t> </a:t>
            </a:r>
          </a:p>
          <a:p>
            <a:pPr>
              <a:buNone/>
            </a:pPr>
            <a:r>
              <a:rPr lang="en-US" sz="4900" dirty="0" smtClean="0"/>
              <a:t>10.What is the Fed often called?  Why?</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The Fed Today Video</a:t>
            </a:r>
            <a:endParaRPr lang="en-US" dirty="0"/>
          </a:p>
        </p:txBody>
      </p:sp>
      <p:pic>
        <p:nvPicPr>
          <p:cNvPr id="4" name="The Fed Today - Movie From The Federal Reserve.mp4">
            <a:hlinkClick r:id="" action="ppaction://media"/>
          </p:cNvPr>
          <p:cNvPicPr>
            <a:picLocks noGrp="1" noRot="1" noChangeAspect="1"/>
          </p:cNvPicPr>
          <p:nvPr>
            <p:ph idx="1"/>
            <a:videoFile r:link="rId1"/>
          </p:nvPr>
        </p:nvPicPr>
        <p:blipFill>
          <a:blip r:embed="rId3" cstate="print"/>
          <a:stretch>
            <a:fillRect/>
          </a:stretch>
        </p:blipFill>
        <p:spPr>
          <a:xfrm>
            <a:off x="381000" y="1447800"/>
            <a:ext cx="8305800" cy="5143500"/>
          </a:xfrm>
          <a:prstGeom prst="rect">
            <a:avLst/>
          </a:prstGeom>
        </p:spPr>
      </p:pic>
      <p:sp>
        <p:nvSpPr>
          <p:cNvPr id="5" name="TextBox 4"/>
          <p:cNvSpPr txBox="1"/>
          <p:nvPr/>
        </p:nvSpPr>
        <p:spPr>
          <a:xfrm>
            <a:off x="2438400" y="914400"/>
            <a:ext cx="4042517" cy="369332"/>
          </a:xfrm>
          <a:prstGeom prst="rect">
            <a:avLst/>
          </a:prstGeom>
          <a:noFill/>
        </p:spPr>
        <p:txBody>
          <a:bodyPr wrap="none" rtlCol="0">
            <a:spAutoFit/>
          </a:bodyPr>
          <a:lstStyle/>
          <a:p>
            <a:r>
              <a:rPr lang="en-US" dirty="0" smtClean="0"/>
              <a:t>Instructions: Click on the video to start it.</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4</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 GOES HERE</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VOCAB REVIEW GOES HERE</a:t>
            </a:r>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Reserve Background</a:t>
            </a:r>
            <a:endParaRPr lang="en-US" dirty="0"/>
          </a:p>
        </p:txBody>
      </p:sp>
      <p:sp>
        <p:nvSpPr>
          <p:cNvPr id="3" name="Content Placeholder 2"/>
          <p:cNvSpPr>
            <a:spLocks noGrp="1"/>
          </p:cNvSpPr>
          <p:nvPr>
            <p:ph idx="1"/>
          </p:nvPr>
        </p:nvSpPr>
        <p:spPr>
          <a:xfrm>
            <a:off x="304800" y="1295400"/>
            <a:ext cx="4648200" cy="4525963"/>
          </a:xfrm>
        </p:spPr>
        <p:txBody>
          <a:bodyPr>
            <a:normAutofit fontScale="92500" lnSpcReduction="20000"/>
          </a:bodyPr>
          <a:lstStyle/>
          <a:p>
            <a:r>
              <a:rPr lang="en-US" dirty="0" smtClean="0"/>
              <a:t>In 1907 there was a financial panic in the United States. Many people lost  millions of dollars.</a:t>
            </a:r>
          </a:p>
          <a:p>
            <a:r>
              <a:rPr lang="en-US" dirty="0" smtClean="0"/>
              <a:t>To stabilize the economy J.P. Morgan, a famous banker along with other business leaders pledged money to support the economy.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105400" y="1295400"/>
            <a:ext cx="3228594" cy="4343400"/>
          </a:xfrm>
          <a:prstGeom prst="rect">
            <a:avLst/>
          </a:prstGeom>
          <a:noFill/>
          <a:ln w="9525">
            <a:noFill/>
            <a:miter lim="800000"/>
            <a:headEnd/>
            <a:tailEnd/>
          </a:ln>
        </p:spPr>
      </p:pic>
      <p:sp>
        <p:nvSpPr>
          <p:cNvPr id="5" name="TextBox 4"/>
          <p:cNvSpPr txBox="1"/>
          <p:nvPr/>
        </p:nvSpPr>
        <p:spPr>
          <a:xfrm>
            <a:off x="914400" y="5867400"/>
            <a:ext cx="8229600" cy="369332"/>
          </a:xfrm>
          <a:prstGeom prst="rect">
            <a:avLst/>
          </a:prstGeom>
          <a:noFill/>
        </p:spPr>
        <p:txBody>
          <a:bodyPr wrap="square" rtlCol="0">
            <a:spAutoFit/>
          </a:bodyPr>
          <a:lstStyle/>
          <a:p>
            <a:r>
              <a:rPr lang="en-US" dirty="0" smtClean="0"/>
              <a:t>Source: http</a:t>
            </a:r>
            <a:r>
              <a:rPr lang="en-US" dirty="0" smtClean="0"/>
              <a:t>://commons.wikimedia.org/wiki/File:JohnPierpontMorgan.jpg</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304800"/>
            <a:ext cx="5029200" cy="5668963"/>
          </a:xfrm>
        </p:spPr>
        <p:txBody>
          <a:bodyPr>
            <a:normAutofit fontScale="92500" lnSpcReduction="20000"/>
          </a:bodyPr>
          <a:lstStyle/>
          <a:p>
            <a:r>
              <a:rPr lang="en-US" dirty="0" smtClean="0"/>
              <a:t>Eventually J.P. Morgan and others were able to use their money to restore the economy back to health.</a:t>
            </a:r>
          </a:p>
          <a:p>
            <a:r>
              <a:rPr lang="en-US" dirty="0" smtClean="0"/>
              <a:t>However, the Panic of 1907 suggested to political leaders that something more needs to be done to prevent a future occurrence. </a:t>
            </a:r>
          </a:p>
          <a:p>
            <a:r>
              <a:rPr lang="en-US" dirty="0" smtClean="0"/>
              <a:t>That “something more” was the creation of the Federal Reserve System, signed into law in 1913 by President Woodrow Wilson.</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57200" y="304800"/>
            <a:ext cx="3486118" cy="5019675"/>
          </a:xfrm>
          <a:prstGeom prst="rect">
            <a:avLst/>
          </a:prstGeom>
          <a:noFill/>
          <a:ln w="9525">
            <a:noFill/>
            <a:miter lim="800000"/>
            <a:headEnd/>
            <a:tailEnd/>
          </a:ln>
        </p:spPr>
      </p:pic>
      <p:sp>
        <p:nvSpPr>
          <p:cNvPr id="5" name="TextBox 4"/>
          <p:cNvSpPr txBox="1"/>
          <p:nvPr/>
        </p:nvSpPr>
        <p:spPr>
          <a:xfrm>
            <a:off x="1143000" y="6019800"/>
            <a:ext cx="5719643" cy="369332"/>
          </a:xfrm>
          <a:prstGeom prst="rect">
            <a:avLst/>
          </a:prstGeom>
          <a:noFill/>
        </p:spPr>
        <p:txBody>
          <a:bodyPr wrap="none" rtlCol="0">
            <a:spAutoFit/>
          </a:bodyPr>
          <a:lstStyle/>
          <a:p>
            <a:r>
              <a:rPr lang="en-US" dirty="0" smtClean="0"/>
              <a:t>Source</a:t>
            </a:r>
            <a:r>
              <a:rPr lang="en-US" dirty="0" smtClean="0"/>
              <a:t>:  http://en.wikipedia.org/wiki/File:Fed_Reserve.JPG</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1 GOES HERE</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Structure of the Federal Reserve</a:t>
            </a:r>
            <a:endParaRPr lang="en-US" dirty="0"/>
          </a:p>
        </p:txBody>
      </p:sp>
      <p:sp>
        <p:nvSpPr>
          <p:cNvPr id="3" name="Content Placeholder 2"/>
          <p:cNvSpPr>
            <a:spLocks noGrp="1"/>
          </p:cNvSpPr>
          <p:nvPr>
            <p:ph idx="1"/>
          </p:nvPr>
        </p:nvSpPr>
        <p:spPr>
          <a:xfrm>
            <a:off x="533400" y="1143000"/>
            <a:ext cx="8229600" cy="1066800"/>
          </a:xfrm>
        </p:spPr>
        <p:txBody>
          <a:bodyPr/>
          <a:lstStyle/>
          <a:p>
            <a:r>
              <a:rPr lang="en-US" dirty="0" smtClean="0"/>
              <a:t>There are 12 Federal Reserve Banks across the United States. Each covers a district.</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533400" y="2133600"/>
            <a:ext cx="7924800" cy="436777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4572000" cy="5745163"/>
          </a:xfrm>
        </p:spPr>
        <p:txBody>
          <a:bodyPr>
            <a:normAutofit fontScale="85000" lnSpcReduction="10000"/>
          </a:bodyPr>
          <a:lstStyle/>
          <a:p>
            <a:r>
              <a:rPr lang="en-US" dirty="0" smtClean="0"/>
              <a:t>The Federal Reserve is controlled by a seven member board of governors.</a:t>
            </a:r>
          </a:p>
          <a:p>
            <a:r>
              <a:rPr lang="en-US" dirty="0" smtClean="0"/>
              <a:t>As part of our government’s system of checks and balances, those seven members must be appointed by the president and approved by the Senate.</a:t>
            </a:r>
          </a:p>
          <a:p>
            <a:r>
              <a:rPr lang="en-US" dirty="0" smtClean="0"/>
              <a:t>From those seven members the president picks one to led the board for a four-year term.</a:t>
            </a:r>
          </a:p>
        </p:txBody>
      </p:sp>
      <p:pic>
        <p:nvPicPr>
          <p:cNvPr id="4098" name="Picture 2"/>
          <p:cNvPicPr>
            <a:picLocks noChangeAspect="1" noChangeArrowheads="1"/>
          </p:cNvPicPr>
          <p:nvPr/>
        </p:nvPicPr>
        <p:blipFill>
          <a:blip r:embed="rId2" cstate="print"/>
          <a:srcRect/>
          <a:stretch>
            <a:fillRect/>
          </a:stretch>
        </p:blipFill>
        <p:spPr bwMode="auto">
          <a:xfrm>
            <a:off x="5638800" y="381000"/>
            <a:ext cx="2956560" cy="3695700"/>
          </a:xfrm>
          <a:prstGeom prst="rect">
            <a:avLst/>
          </a:prstGeom>
          <a:noFill/>
          <a:ln w="9525">
            <a:noFill/>
            <a:miter lim="800000"/>
            <a:headEnd/>
            <a:tailEnd/>
          </a:ln>
        </p:spPr>
      </p:pic>
      <p:sp>
        <p:nvSpPr>
          <p:cNvPr id="5" name="TextBox 4"/>
          <p:cNvSpPr txBox="1"/>
          <p:nvPr/>
        </p:nvSpPr>
        <p:spPr>
          <a:xfrm>
            <a:off x="5029200" y="4267200"/>
            <a:ext cx="3857146" cy="1477328"/>
          </a:xfrm>
          <a:prstGeom prst="rect">
            <a:avLst/>
          </a:prstGeom>
          <a:noFill/>
        </p:spPr>
        <p:txBody>
          <a:bodyPr wrap="none" rtlCol="0">
            <a:spAutoFit/>
          </a:bodyPr>
          <a:lstStyle/>
          <a:p>
            <a:r>
              <a:rPr lang="en-US" dirty="0" smtClean="0"/>
              <a:t>The current leader of the</a:t>
            </a:r>
          </a:p>
          <a:p>
            <a:r>
              <a:rPr lang="en-US" dirty="0" smtClean="0"/>
              <a:t>Federal Reserve is Ben </a:t>
            </a:r>
            <a:r>
              <a:rPr lang="en-US" dirty="0" err="1" smtClean="0"/>
              <a:t>Bernake</a:t>
            </a:r>
            <a:r>
              <a:rPr lang="en-US" dirty="0" smtClean="0"/>
              <a:t>.</a:t>
            </a:r>
          </a:p>
          <a:p>
            <a:r>
              <a:rPr lang="en-US" dirty="0" smtClean="0"/>
              <a:t>Source</a:t>
            </a:r>
            <a:r>
              <a:rPr lang="en-US" dirty="0" smtClean="0"/>
              <a:t>: </a:t>
            </a:r>
          </a:p>
          <a:p>
            <a:r>
              <a:rPr lang="en-US" dirty="0" smtClean="0">
                <a:hlinkClick r:id="rId3"/>
              </a:rPr>
              <a:t>http</a:t>
            </a:r>
            <a:r>
              <a:rPr lang="en-US" dirty="0" smtClean="0">
                <a:hlinkClick r:id="rId3"/>
              </a:rPr>
              <a:t>://en.wikipedia.org/wiki</a:t>
            </a:r>
            <a:r>
              <a:rPr lang="en-US" dirty="0" smtClean="0">
                <a:hlinkClick r:id="rId3"/>
              </a:rPr>
              <a:t>/</a:t>
            </a:r>
          </a:p>
          <a:p>
            <a:r>
              <a:rPr lang="en-US" dirty="0" smtClean="0">
                <a:hlinkClick r:id="rId3"/>
              </a:rPr>
              <a:t>File:Ben_Bernanke_official_portrait.jpg</a:t>
            </a:r>
            <a:endParaRPr lang="en-US"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983</Words>
  <Application>Microsoft Office PowerPoint</Application>
  <PresentationFormat>On-screen Show (4:3)</PresentationFormat>
  <Paragraphs>113</Paragraphs>
  <Slides>22</Slides>
  <Notes>0</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Federal Reserve System</vt:lpstr>
      <vt:lpstr>Objectives</vt:lpstr>
      <vt:lpstr>VOCAB GOES HERE</vt:lpstr>
      <vt:lpstr>VOCAB REVIEW GOES HERE</vt:lpstr>
      <vt:lpstr>Federal Reserve Background</vt:lpstr>
      <vt:lpstr>Slide 6</vt:lpstr>
      <vt:lpstr>QUIZ 1 GOES HERE</vt:lpstr>
      <vt:lpstr>Structure of the Federal Reserve</vt:lpstr>
      <vt:lpstr>Slide 9</vt:lpstr>
      <vt:lpstr>Slide 10</vt:lpstr>
      <vt:lpstr>Slide 11</vt:lpstr>
      <vt:lpstr>QUIZ 2</vt:lpstr>
      <vt:lpstr>Functions of the Federal Reserve</vt:lpstr>
      <vt:lpstr>Value of National Currency</vt:lpstr>
      <vt:lpstr>Regulating</vt:lpstr>
      <vt:lpstr>Managing</vt:lpstr>
      <vt:lpstr>Slide 17</vt:lpstr>
      <vt:lpstr>Government’s Bank</vt:lpstr>
      <vt:lpstr>QUIZ 3</vt:lpstr>
      <vt:lpstr>VIDEO QUIZ </vt:lpstr>
      <vt:lpstr>The Fed Today Video</vt:lpstr>
      <vt:lpstr>Quiz 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Reserve System</dc:title>
  <dc:creator>Pat</dc:creator>
  <cp:lastModifiedBy>Pat</cp:lastModifiedBy>
  <cp:revision>19</cp:revision>
  <dcterms:created xsi:type="dcterms:W3CDTF">2006-08-16T00:00:00Z</dcterms:created>
  <dcterms:modified xsi:type="dcterms:W3CDTF">2012-01-15T16:52:06Z</dcterms:modified>
</cp:coreProperties>
</file>