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26"/>
  </p:notesMasterIdLst>
  <p:sldIdLst>
    <p:sldId id="256" r:id="rId2"/>
    <p:sldId id="291" r:id="rId3"/>
    <p:sldId id="292" r:id="rId4"/>
    <p:sldId id="29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1" r:id="rId17"/>
    <p:sldId id="275" r:id="rId18"/>
    <p:sldId id="276" r:id="rId19"/>
    <p:sldId id="284" r:id="rId20"/>
    <p:sldId id="285" r:id="rId21"/>
    <p:sldId id="286" r:id="rId22"/>
    <p:sldId id="288" r:id="rId23"/>
    <p:sldId id="289" r:id="rId24"/>
    <p:sldId id="290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61" autoAdjust="0"/>
    <p:restoredTop sz="86380" autoAdjust="0"/>
  </p:normalViewPr>
  <p:slideViewPr>
    <p:cSldViewPr>
      <p:cViewPr varScale="1">
        <p:scale>
          <a:sx n="46" d="100"/>
          <a:sy n="46" d="100"/>
        </p:scale>
        <p:origin x="-104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7901FCAA-8197-4A12-9B5F-F261F49C13AF}" type="datetimeFigureOut">
              <a:rPr lang="en-US"/>
              <a:pPr>
                <a:defRPr/>
              </a:pPr>
              <a:t>10/12/12</a:t>
            </a:fld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317E40FB-8AF5-4DB7-AE39-3A53EEBF32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0509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en-US">
              <a:latin typeface="Tahoma" pitchFamily="34" charset="0"/>
            </a:endParaRP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7FB66-E60C-4BF0-9BB8-26AEBD4B45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4FEB7-DEC1-420B-831F-229CED0171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B9AC5-B382-4582-A8B4-463009E488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1476AC-C6C6-406A-80DB-8420333F0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358CF-FC4C-47E8-8880-04807B1E07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751F5-3290-4A93-AEB2-6ED9163E47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0CD4F-ECB2-4E62-AF1C-716273ACCE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D4ABE-E3BD-4DFB-9C8F-A87DF4AD78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A31C5-5157-4311-9296-909B11EF6F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FF2CB-F02D-476D-BE2F-285FA5C135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6053-C355-4B8D-A232-1F6E23D008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AAA9CACE-E70C-4FF6-B873-F11EC78BDE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7772400" cy="14478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/>
              <a:t>Introduction to the</a:t>
            </a:r>
            <a:br>
              <a:rPr lang="en-US" sz="4000" dirty="0"/>
            </a:br>
            <a:r>
              <a:rPr lang="en-US" sz="6600" dirty="0">
                <a:solidFill>
                  <a:schemeClr val="hlink"/>
                </a:solidFill>
              </a:rPr>
              <a:t>Stock Market Game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14800"/>
            <a:ext cx="6400800" cy="1981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1400" i="1" dirty="0"/>
              <a:t>Sponsored by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/>
              <a:t>Virginia Commonwealth University</a:t>
            </a:r>
            <a:endParaRPr lang="en-US" sz="2400" dirty="0"/>
          </a:p>
          <a:p>
            <a:pPr eaLnBrk="1" hangingPunct="1">
              <a:lnSpc>
                <a:spcPct val="80000"/>
              </a:lnSpc>
              <a:defRPr/>
            </a:pPr>
            <a:endParaRPr lang="en-US" sz="2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Bulls and the Bears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114800"/>
          </a:xfrm>
        </p:spPr>
        <p:txBody>
          <a:bodyPr/>
          <a:lstStyle/>
          <a:p>
            <a:r>
              <a:rPr lang="en-US" dirty="0" smtClean="0">
                <a:solidFill>
                  <a:srgbClr val="161616"/>
                </a:solidFill>
              </a:rPr>
              <a:t>The Bull=prosperity </a:t>
            </a:r>
          </a:p>
          <a:p>
            <a:pPr>
              <a:buNone/>
            </a:pPr>
            <a:r>
              <a:rPr lang="en-US" dirty="0" smtClean="0">
                <a:solidFill>
                  <a:srgbClr val="161616"/>
                </a:solidFill>
              </a:rPr>
              <a:t>   Bull Markets: 1920s, 1990s</a:t>
            </a:r>
          </a:p>
          <a:p>
            <a:pPr>
              <a:buNone/>
            </a:pPr>
            <a:endParaRPr lang="en-US" dirty="0" smtClean="0">
              <a:solidFill>
                <a:srgbClr val="161616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161616"/>
                </a:solidFill>
              </a:rPr>
              <a:t>The Bear=money lost</a:t>
            </a:r>
          </a:p>
          <a:p>
            <a:pPr>
              <a:buNone/>
            </a:pPr>
            <a:r>
              <a:rPr lang="en-US" dirty="0" smtClean="0">
                <a:solidFill>
                  <a:srgbClr val="161616"/>
                </a:solidFill>
              </a:rPr>
              <a:t>   Bear Markets: 1930s, Late 2000s (Great Recession)</a:t>
            </a:r>
            <a:endParaRPr lang="en-US" dirty="0">
              <a:solidFill>
                <a:srgbClr val="161616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33400"/>
            <a:ext cx="7543800" cy="56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664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99" y="228600"/>
            <a:ext cx="8278979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277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33400"/>
            <a:ext cx="82296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What is Stock? Why do people buy it?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-</a:t>
            </a:r>
            <a:r>
              <a:rPr lang="en-US" u="sng" dirty="0" smtClean="0">
                <a:solidFill>
                  <a:srgbClr val="161616"/>
                </a:solidFill>
              </a:rPr>
              <a:t>Stocks: Part of a company people buy because they want to earn money.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Money is earned or lost depending how well the company does.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Stocks are a quick way to earn money (if you pick the “right” ones)</a:t>
            </a:r>
            <a:endParaRPr lang="en-US" dirty="0">
              <a:solidFill>
                <a:srgbClr val="161616"/>
              </a:solidFill>
            </a:endParaRPr>
          </a:p>
          <a:p>
            <a:pPr eaLnBrk="1" hangingPunct="1">
              <a:buFontTx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161616"/>
                </a:solidFill>
              </a:rPr>
              <a:t>Why do businesses offer stock?</a:t>
            </a:r>
          </a:p>
          <a:p>
            <a:pPr eaLnBrk="1" hangingPunct="1">
              <a:buNone/>
            </a:pPr>
            <a:r>
              <a:rPr lang="en-US" dirty="0" smtClean="0">
                <a:solidFill>
                  <a:srgbClr val="161616"/>
                </a:solidFill>
                <a:sym typeface="Wingdings" pitchFamily="2" charset="2"/>
              </a:rPr>
              <a:t>They want to expand/grow</a:t>
            </a:r>
            <a:endParaRPr lang="en-US" dirty="0" smtClean="0">
              <a:solidFill>
                <a:srgbClr val="161616"/>
              </a:solidFill>
            </a:endParaRPr>
          </a:p>
          <a:p>
            <a:pPr eaLnBrk="1" hangingPunct="1">
              <a:buFontTx/>
              <a:buNone/>
            </a:pPr>
            <a:r>
              <a:rPr lang="en-US" i="1" dirty="0" smtClean="0">
                <a:solidFill>
                  <a:srgbClr val="161616"/>
                </a:solidFill>
              </a:rPr>
              <a:t>	Example:  </a:t>
            </a:r>
            <a:r>
              <a:rPr lang="en-US" i="1" dirty="0" err="1" smtClean="0">
                <a:solidFill>
                  <a:srgbClr val="161616"/>
                </a:solidFill>
              </a:rPr>
              <a:t>Facebook</a:t>
            </a:r>
            <a:endParaRPr lang="en-US" i="1" dirty="0" smtClean="0">
              <a:solidFill>
                <a:srgbClr val="161616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" presetID="4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8" dur="2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0" dur="2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How to stocks come to market?</a:t>
            </a:r>
          </a:p>
        </p:txBody>
      </p:sp>
      <p:sp>
        <p:nvSpPr>
          <p:cNvPr id="22531" name="Rectangle 3"/>
          <p:cNvSpPr>
            <a:spLocks/>
          </p:cNvSpPr>
          <p:nvPr/>
        </p:nvSpPr>
        <p:spPr bwMode="auto">
          <a:xfrm>
            <a:off x="685800" y="1676400"/>
            <a:ext cx="7467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276" tIns="49638" rIns="99276" bIns="49638"/>
          <a:lstStyle/>
          <a:p>
            <a:pPr marL="296863" indent="-296863">
              <a:spcBef>
                <a:spcPct val="20000"/>
              </a:spcBef>
              <a:buClr>
                <a:schemeClr val="hlink"/>
              </a:buClr>
              <a:buSzPct val="120000"/>
            </a:pPr>
            <a:endParaRPr lang="en-US" sz="3200" dirty="0">
              <a:solidFill>
                <a:srgbClr val="161616"/>
              </a:solidFill>
              <a:latin typeface="Franklin Gothic Medium" pitchFamily="34" charset="0"/>
            </a:endParaRPr>
          </a:p>
          <a:p>
            <a:pPr marL="296863" indent="-296863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</a:pPr>
            <a:r>
              <a:rPr lang="en-US" sz="3200" dirty="0" smtClean="0">
                <a:solidFill>
                  <a:srgbClr val="161616"/>
                </a:solidFill>
                <a:latin typeface="Franklin Gothic Medium" pitchFamily="34" charset="0"/>
              </a:rPr>
              <a:t>Companies will file a report</a:t>
            </a:r>
          </a:p>
          <a:p>
            <a:pPr marL="296863" indent="-296863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</a:pPr>
            <a:r>
              <a:rPr lang="en-US" sz="3200" dirty="0" smtClean="0">
                <a:solidFill>
                  <a:srgbClr val="161616"/>
                </a:solidFill>
                <a:latin typeface="Franklin Gothic Medium" pitchFamily="34" charset="0"/>
              </a:rPr>
              <a:t>Offer an Initial Public Offering (IPO) which allows people to start investing</a:t>
            </a:r>
            <a:r>
              <a:rPr lang="en-US" sz="3200" dirty="0" smtClean="0">
                <a:latin typeface="Franklin Gothic Medium" pitchFamily="34" charset="0"/>
              </a:rPr>
              <a:t>.</a:t>
            </a:r>
            <a:endParaRPr lang="en-US" sz="3200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609600"/>
            <a:ext cx="82296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What is a bond?</a:t>
            </a:r>
            <a:endParaRPr lang="en-US" dirty="0">
              <a:solidFill>
                <a:srgbClr val="161616"/>
              </a:solidFill>
            </a:endParaRPr>
          </a:p>
          <a:p>
            <a:pPr eaLnBrk="1" hangingPunct="1">
              <a:buFont typeface="Wingdings"/>
              <a:buChar char="à"/>
              <a:defRPr/>
            </a:pPr>
            <a:r>
              <a:rPr lang="en-US" dirty="0" smtClean="0">
                <a:solidFill>
                  <a:srgbClr val="161616"/>
                </a:solidFill>
                <a:sym typeface="Wingdings" pitchFamily="2" charset="2"/>
              </a:rPr>
              <a:t>Bonds are certificates where you give the government or a company money and in return they PROMISE that within a certain amount of time they will give you all of your money back (no matter what) plus some interest.</a:t>
            </a:r>
            <a:endParaRPr lang="en-US" dirty="0">
              <a:solidFill>
                <a:srgbClr val="161616"/>
              </a:solidFill>
            </a:endParaRP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Safer than stocks because you get your money back.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It may take a long time to get your money back </a:t>
            </a:r>
            <a:endParaRPr lang="en-US" dirty="0">
              <a:solidFill>
                <a:srgbClr val="161616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solidFill>
                  <a:srgbClr val="161616"/>
                </a:solidFill>
              </a:rPr>
              <a:t>What are mutual funds</a:t>
            </a:r>
            <a:r>
              <a:rPr lang="en-US" dirty="0" smtClean="0">
                <a:solidFill>
                  <a:srgbClr val="161616"/>
                </a:solidFill>
              </a:rPr>
              <a:t>?</a:t>
            </a:r>
          </a:p>
          <a:p>
            <a:pPr eaLnBrk="1" hangingPunct="1">
              <a:buNone/>
              <a:defRPr/>
            </a:pPr>
            <a:r>
              <a:rPr lang="en-US" dirty="0" smtClean="0">
                <a:solidFill>
                  <a:srgbClr val="161616"/>
                </a:solidFill>
                <a:sym typeface="Wingdings" pitchFamily="2" charset="2"/>
              </a:rPr>
              <a:t>Mutual funds are “baskets” of stocks. A mutual fund contains a little bit of different stocks.</a:t>
            </a:r>
          </a:p>
          <a:p>
            <a:pPr eaLnBrk="1" hangingPunct="1">
              <a:buNone/>
              <a:defRPr/>
            </a:pPr>
            <a:r>
              <a:rPr lang="en-US" dirty="0" smtClean="0">
                <a:solidFill>
                  <a:srgbClr val="161616"/>
                </a:solidFill>
                <a:sym typeface="Wingdings" pitchFamily="2" charset="2"/>
              </a:rPr>
              <a:t>You invest in many stocks at once but in small amounts</a:t>
            </a:r>
            <a:endParaRPr lang="en-US" dirty="0">
              <a:solidFill>
                <a:srgbClr val="161616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solidFill>
                  <a:srgbClr val="161616"/>
                </a:solidFill>
              </a:rPr>
              <a:t>What are portfolios</a:t>
            </a:r>
            <a:r>
              <a:rPr lang="en-US" dirty="0" smtClean="0">
                <a:solidFill>
                  <a:srgbClr val="161616"/>
                </a:solidFill>
              </a:rPr>
              <a:t>?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A portfolio is a report of all your stocks, bonds, mutual funds.</a:t>
            </a:r>
            <a:endParaRPr lang="en-US" dirty="0">
              <a:solidFill>
                <a:srgbClr val="161616"/>
              </a:solidFill>
            </a:endParaRPr>
          </a:p>
          <a:p>
            <a:pPr eaLnBrk="1" hangingPunct="1">
              <a:buFontTx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85800"/>
            <a:ext cx="82296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Risk </a:t>
            </a:r>
            <a:r>
              <a:rPr lang="en-US" dirty="0">
                <a:solidFill>
                  <a:srgbClr val="161616"/>
                </a:solidFill>
              </a:rPr>
              <a:t>and reward</a:t>
            </a:r>
            <a:r>
              <a:rPr lang="en-US" dirty="0" smtClean="0">
                <a:solidFill>
                  <a:srgbClr val="161616"/>
                </a:solidFill>
              </a:rPr>
              <a:t>?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  <a:sym typeface="Wingdings" pitchFamily="2" charset="2"/>
              </a:rPr>
              <a:t>More Risk=Higher Reward but also higher losses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  <a:sym typeface="Wingdings" pitchFamily="2" charset="2"/>
              </a:rPr>
              <a:t>Idea is to have a balanced portfolio (a little bit of everything)</a:t>
            </a:r>
            <a:endParaRPr lang="en-US" dirty="0">
              <a:solidFill>
                <a:srgbClr val="161616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4" descr="investment_pyrami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685799"/>
            <a:ext cx="7239000" cy="5771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solidFill>
                  <a:srgbClr val="161616"/>
                </a:solidFill>
              </a:rPr>
              <a:t>What is a stock market</a:t>
            </a:r>
            <a:r>
              <a:rPr lang="en-US" dirty="0" smtClean="0">
                <a:solidFill>
                  <a:srgbClr val="161616"/>
                </a:solidFill>
              </a:rPr>
              <a:t>?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An organization that allows companies to sell stock.</a:t>
            </a:r>
          </a:p>
          <a:p>
            <a:pPr eaLnBrk="1" hangingPunct="1">
              <a:buNone/>
              <a:defRPr/>
            </a:pPr>
            <a:r>
              <a:rPr lang="en-US" dirty="0" smtClean="0">
                <a:solidFill>
                  <a:srgbClr val="161616"/>
                </a:solidFill>
              </a:rPr>
              <a:t>Ex: </a:t>
            </a:r>
            <a:r>
              <a:rPr lang="en-US" dirty="0" err="1" smtClean="0">
                <a:solidFill>
                  <a:srgbClr val="161616"/>
                </a:solidFill>
              </a:rPr>
              <a:t>Nasdaq</a:t>
            </a:r>
            <a:r>
              <a:rPr lang="en-US" dirty="0" smtClean="0">
                <a:solidFill>
                  <a:srgbClr val="161616"/>
                </a:solidFill>
              </a:rPr>
              <a:t>   or  NYSE</a:t>
            </a:r>
          </a:p>
          <a:p>
            <a:pPr eaLnBrk="1" hangingPunct="1">
              <a:buNone/>
              <a:defRPr/>
            </a:pPr>
            <a:r>
              <a:rPr lang="en-US" dirty="0" smtClean="0">
                <a:solidFill>
                  <a:srgbClr val="161616"/>
                </a:solidFill>
                <a:sym typeface="Wingdings" pitchFamily="2" charset="2"/>
              </a:rPr>
              <a:t>Each country has their own stock market.</a:t>
            </a:r>
            <a:endParaRPr lang="en-US" dirty="0">
              <a:solidFill>
                <a:srgbClr val="161616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solidFill>
                  <a:srgbClr val="161616"/>
                </a:solidFill>
              </a:rPr>
              <a:t>How is a trade made</a:t>
            </a:r>
            <a:r>
              <a:rPr lang="en-US" dirty="0" smtClean="0">
                <a:solidFill>
                  <a:srgbClr val="161616"/>
                </a:solidFill>
              </a:rPr>
              <a:t>?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-&gt;You go through a brokerage Company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Ex: Wells Fargo, Charles Swab, Edward Jones</a:t>
            </a:r>
            <a:endParaRPr lang="en-US" dirty="0">
              <a:solidFill>
                <a:srgbClr val="161616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dirty="0" smtClean="0"/>
              <a:t>Characteristics of a perfect product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229600" cy="2971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2400" dirty="0" smtClean="0">
                <a:solidFill>
                  <a:srgbClr val="161616"/>
                </a:solidFill>
                <a:effectLst/>
              </a:rPr>
              <a:t>Widgets, Inc. makes a product that…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en-US" sz="700" dirty="0" smtClean="0">
              <a:solidFill>
                <a:srgbClr val="161616"/>
              </a:solidFill>
              <a:effectLst/>
            </a:endParaRPr>
          </a:p>
          <a:p>
            <a:pPr lvl="1">
              <a:lnSpc>
                <a:spcPct val="80000"/>
              </a:lnSpc>
              <a:buFont typeface="Tahoma" pitchFamily="34" charset="0"/>
              <a:buChar char="–"/>
              <a:defRPr/>
            </a:pPr>
            <a:r>
              <a:rPr lang="en-US" sz="2000" dirty="0" smtClean="0">
                <a:solidFill>
                  <a:srgbClr val="161616"/>
                </a:solidFill>
                <a:effectLst/>
              </a:rPr>
              <a:t> everyone needs (or thinks they need)</a:t>
            </a:r>
          </a:p>
          <a:p>
            <a:pPr lvl="1">
              <a:lnSpc>
                <a:spcPct val="80000"/>
              </a:lnSpc>
              <a:buFont typeface="Tahoma" pitchFamily="34" charset="0"/>
              <a:buChar char="–"/>
              <a:defRPr/>
            </a:pPr>
            <a:r>
              <a:rPr lang="en-US" sz="2000" dirty="0" smtClean="0">
                <a:solidFill>
                  <a:srgbClr val="161616"/>
                </a:solidFill>
                <a:effectLst/>
              </a:rPr>
              <a:t>no one has</a:t>
            </a:r>
          </a:p>
          <a:p>
            <a:pPr lvl="1">
              <a:lnSpc>
                <a:spcPct val="80000"/>
              </a:lnSpc>
              <a:buFont typeface="Tahoma" pitchFamily="34" charset="0"/>
              <a:buChar char="–"/>
              <a:defRPr/>
            </a:pPr>
            <a:r>
              <a:rPr lang="en-US" sz="2000" dirty="0" smtClean="0">
                <a:solidFill>
                  <a:srgbClr val="161616"/>
                </a:solidFill>
                <a:effectLst/>
              </a:rPr>
              <a:t> is used daily</a:t>
            </a:r>
          </a:p>
          <a:p>
            <a:pPr lvl="1">
              <a:lnSpc>
                <a:spcPct val="80000"/>
              </a:lnSpc>
              <a:buFont typeface="Tahoma" pitchFamily="34" charset="0"/>
              <a:buChar char="–"/>
              <a:defRPr/>
            </a:pPr>
            <a:r>
              <a:rPr lang="en-US" sz="2000" dirty="0" smtClean="0">
                <a:solidFill>
                  <a:srgbClr val="161616"/>
                </a:solidFill>
                <a:effectLst/>
              </a:rPr>
              <a:t> cannot be duplicated</a:t>
            </a:r>
          </a:p>
          <a:p>
            <a:pPr lvl="1">
              <a:lnSpc>
                <a:spcPct val="80000"/>
              </a:lnSpc>
              <a:buFont typeface="Tahoma" pitchFamily="34" charset="0"/>
              <a:buChar char="–"/>
              <a:defRPr/>
            </a:pPr>
            <a:r>
              <a:rPr lang="en-US" sz="2000" dirty="0" smtClean="0">
                <a:solidFill>
                  <a:srgbClr val="161616"/>
                </a:solidFill>
                <a:effectLst/>
              </a:rPr>
              <a:t> will be needed in the future</a:t>
            </a:r>
          </a:p>
          <a:p>
            <a:pPr lvl="1">
              <a:lnSpc>
                <a:spcPct val="80000"/>
              </a:lnSpc>
              <a:buFont typeface="Tahoma" pitchFamily="34" charset="0"/>
              <a:buChar char="–"/>
              <a:defRPr/>
            </a:pPr>
            <a:r>
              <a:rPr lang="en-US" sz="2000" dirty="0" smtClean="0">
                <a:solidFill>
                  <a:srgbClr val="161616"/>
                </a:solidFill>
                <a:effectLst/>
              </a:rPr>
              <a:t> costs little to produce and ship</a:t>
            </a:r>
          </a:p>
          <a:p>
            <a:pPr lvl="1">
              <a:lnSpc>
                <a:spcPct val="80000"/>
              </a:lnSpc>
              <a:buFont typeface="Tahoma" pitchFamily="34" charset="0"/>
              <a:buChar char="–"/>
              <a:defRPr/>
            </a:pPr>
            <a:endParaRPr lang="en-US" sz="2000" dirty="0" smtClean="0">
              <a:solidFill>
                <a:srgbClr val="161616"/>
              </a:solidFill>
              <a:effectLst/>
            </a:endParaRPr>
          </a:p>
          <a:p>
            <a:pPr lvl="1">
              <a:lnSpc>
                <a:spcPct val="80000"/>
              </a:lnSpc>
              <a:buFont typeface="Tahoma" pitchFamily="34" charset="0"/>
              <a:buChar char="–"/>
              <a:defRPr/>
            </a:pPr>
            <a:r>
              <a:rPr lang="en-US" sz="2000" dirty="0" smtClean="0">
                <a:solidFill>
                  <a:srgbClr val="161616"/>
                </a:solidFill>
                <a:effectLst/>
              </a:rPr>
              <a:t>Examples?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endParaRPr lang="en-US" sz="2400" dirty="0" smtClean="0">
              <a:solidFill>
                <a:srgbClr val="161616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dirty="0" smtClean="0"/>
              <a:t>What’s good news and what’s bad news?</a:t>
            </a:r>
            <a:br>
              <a:rPr lang="en-US" sz="3200" dirty="0" smtClean="0"/>
            </a:br>
            <a:endParaRPr lang="en-US" sz="3200" dirty="0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4114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2400" u="sng" dirty="0" smtClean="0">
                <a:solidFill>
                  <a:srgbClr val="FF0000"/>
                </a:solidFill>
                <a:effectLst/>
              </a:rPr>
              <a:t>BAD NEWS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en-US" sz="2400" u="sng" dirty="0" smtClean="0">
              <a:solidFill>
                <a:srgbClr val="FF0000"/>
              </a:solidFill>
              <a:effectLst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  <a:effectLst/>
              </a:rPr>
              <a:t>Decreased Products Sales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  <a:effectLst/>
              </a:rPr>
              <a:t>= 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  <a:effectLst/>
              </a:rPr>
              <a:t>Decreased Profits 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  <a:effectLst/>
              </a:rPr>
              <a:t>= 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  <a:effectLst/>
              </a:rPr>
              <a:t>Decreased Interest in Stock 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  <a:effectLst/>
              </a:rPr>
              <a:t>= 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2400" u="sng" dirty="0" smtClean="0">
                <a:solidFill>
                  <a:srgbClr val="FF0000"/>
                </a:solidFill>
                <a:effectLst/>
              </a:rPr>
              <a:t>STOCK PRICES GO DOWN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000" dirty="0" smtClean="0"/>
          </a:p>
          <a:p>
            <a:r>
              <a:rPr lang="en-US" sz="2000" dirty="0" smtClean="0">
                <a:solidFill>
                  <a:srgbClr val="161616"/>
                </a:solidFill>
                <a:sym typeface="Wingdings"/>
              </a:rPr>
              <a:t>Q: </a:t>
            </a:r>
            <a:r>
              <a:rPr lang="en-US" sz="2000" dirty="0" smtClean="0">
                <a:solidFill>
                  <a:srgbClr val="161616"/>
                </a:solidFill>
              </a:rPr>
              <a:t>What </a:t>
            </a:r>
            <a:r>
              <a:rPr lang="en-US" sz="2000" dirty="0" smtClean="0">
                <a:solidFill>
                  <a:srgbClr val="161616"/>
                </a:solidFill>
              </a:rPr>
              <a:t>might be some conditions or events that may cause a stock price to go up or down?</a:t>
            </a:r>
          </a:p>
          <a:p>
            <a:endParaRPr lang="en-US" sz="2000" dirty="0" smtClean="0"/>
          </a:p>
          <a:p>
            <a:r>
              <a:rPr lang="en-US" sz="2000" dirty="0" smtClean="0">
                <a:solidFill>
                  <a:srgbClr val="161616"/>
                </a:solidFill>
                <a:sym typeface="Wingdings"/>
              </a:rPr>
              <a:t>Q: </a:t>
            </a:r>
            <a:r>
              <a:rPr lang="en-US" sz="2000" dirty="0" smtClean="0">
                <a:solidFill>
                  <a:srgbClr val="161616"/>
                </a:solidFill>
              </a:rPr>
              <a:t>When </a:t>
            </a:r>
            <a:r>
              <a:rPr lang="en-US" sz="2000" dirty="0" smtClean="0">
                <a:solidFill>
                  <a:srgbClr val="161616"/>
                </a:solidFill>
              </a:rPr>
              <a:t>might you want to buy a stock?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000" dirty="0" smtClean="0"/>
          </a:p>
        </p:txBody>
      </p:sp>
      <p:sp>
        <p:nvSpPr>
          <p:cNvPr id="47107" name="Text Box 6"/>
          <p:cNvSpPr txBox="1">
            <a:spLocks noChangeArrowheads="1"/>
          </p:cNvSpPr>
          <p:nvPr/>
        </p:nvSpPr>
        <p:spPr bwMode="auto">
          <a:xfrm>
            <a:off x="533400" y="1752600"/>
            <a:ext cx="4038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7108" name="Text Box 7"/>
          <p:cNvSpPr txBox="1">
            <a:spLocks noChangeArrowheads="1"/>
          </p:cNvSpPr>
          <p:nvPr/>
        </p:nvSpPr>
        <p:spPr bwMode="auto">
          <a:xfrm>
            <a:off x="4724400" y="1143000"/>
            <a:ext cx="38862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000" u="sng" dirty="0">
              <a:solidFill>
                <a:srgbClr val="008000"/>
              </a:solidFill>
            </a:endParaRPr>
          </a:p>
          <a:p>
            <a:r>
              <a:rPr lang="en-US" sz="2400" u="sng" dirty="0">
                <a:solidFill>
                  <a:schemeClr val="hlink"/>
                </a:solidFill>
              </a:rPr>
              <a:t>GOOD NEWS</a:t>
            </a:r>
          </a:p>
          <a:p>
            <a:endParaRPr lang="en-US" sz="2400" dirty="0">
              <a:solidFill>
                <a:schemeClr val="hlink"/>
              </a:solidFill>
            </a:endParaRPr>
          </a:p>
          <a:p>
            <a:r>
              <a:rPr lang="en-US" sz="2400" dirty="0">
                <a:solidFill>
                  <a:schemeClr val="hlink"/>
                </a:solidFill>
              </a:rPr>
              <a:t>Increased Product Sales</a:t>
            </a:r>
          </a:p>
          <a:p>
            <a:r>
              <a:rPr lang="en-US" sz="2400" dirty="0">
                <a:solidFill>
                  <a:schemeClr val="hlink"/>
                </a:solidFill>
              </a:rPr>
              <a:t>= </a:t>
            </a:r>
          </a:p>
          <a:p>
            <a:r>
              <a:rPr lang="en-US" sz="2400" dirty="0">
                <a:solidFill>
                  <a:schemeClr val="hlink"/>
                </a:solidFill>
              </a:rPr>
              <a:t>Increased Profits </a:t>
            </a:r>
          </a:p>
          <a:p>
            <a:r>
              <a:rPr lang="en-US" sz="2400" dirty="0">
                <a:solidFill>
                  <a:schemeClr val="hlink"/>
                </a:solidFill>
              </a:rPr>
              <a:t>= </a:t>
            </a:r>
          </a:p>
          <a:p>
            <a:r>
              <a:rPr lang="en-US" sz="2400" dirty="0">
                <a:solidFill>
                  <a:schemeClr val="hlink"/>
                </a:solidFill>
              </a:rPr>
              <a:t>Increased Interest in Stock </a:t>
            </a:r>
          </a:p>
          <a:p>
            <a:r>
              <a:rPr lang="en-US" sz="2400" dirty="0">
                <a:solidFill>
                  <a:schemeClr val="hlink"/>
                </a:solidFill>
              </a:rPr>
              <a:t>= </a:t>
            </a:r>
          </a:p>
          <a:p>
            <a:r>
              <a:rPr lang="en-US" sz="2400" u="sng" dirty="0">
                <a:solidFill>
                  <a:schemeClr val="hlink"/>
                </a:solidFill>
              </a:rPr>
              <a:t>STOCK PRICES GO UP</a:t>
            </a:r>
          </a:p>
          <a:p>
            <a:pPr>
              <a:spcBef>
                <a:spcPct val="50000"/>
              </a:spcBef>
            </a:pPr>
            <a:endParaRPr lang="en-US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76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7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7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7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71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71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471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471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710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solidFill>
                  <a:srgbClr val="161616"/>
                </a:solidFill>
              </a:rPr>
              <a:t>What determines the price of stock</a:t>
            </a:r>
            <a:r>
              <a:rPr lang="en-US" dirty="0" smtClean="0">
                <a:solidFill>
                  <a:srgbClr val="161616"/>
                </a:solidFill>
              </a:rPr>
              <a:t>?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-Supply and Demand, What people “think” about the stock.</a:t>
            </a:r>
            <a:endParaRPr lang="en-US" dirty="0">
              <a:solidFill>
                <a:srgbClr val="161616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04800"/>
            <a:ext cx="8229600" cy="54102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solidFill>
                  <a:srgbClr val="161616"/>
                </a:solidFill>
              </a:rPr>
              <a:t>How to read the stock page</a:t>
            </a:r>
            <a:r>
              <a:rPr lang="en-US" dirty="0" smtClean="0">
                <a:solidFill>
                  <a:srgbClr val="161616"/>
                </a:solidFill>
              </a:rPr>
              <a:t>?</a:t>
            </a:r>
          </a:p>
          <a:p>
            <a:pPr eaLnBrk="1" hangingPunct="1">
              <a:buNone/>
              <a:defRPr/>
            </a:pPr>
            <a:endParaRPr lang="en-US" dirty="0" smtClean="0">
              <a:solidFill>
                <a:srgbClr val="161616"/>
              </a:solidFill>
            </a:endParaRPr>
          </a:p>
          <a:p>
            <a:pPr eaLnBrk="1" hangingPunct="1">
              <a:buNone/>
              <a:defRPr/>
            </a:pPr>
            <a:r>
              <a:rPr lang="en-US" dirty="0" smtClean="0">
                <a:solidFill>
                  <a:srgbClr val="161616"/>
                </a:solidFill>
              </a:rPr>
              <a:t>Ticker Symbol-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Volume-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PE Ratio-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Last Sale-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161616"/>
                </a:solidFill>
              </a:rPr>
              <a:t>Is Stock Bear or Bull?</a:t>
            </a:r>
          </a:p>
          <a:p>
            <a:pPr eaLnBrk="1" hangingPunct="1">
              <a:buNone/>
              <a:defRPr/>
            </a:pPr>
            <a:endParaRPr lang="en-US" dirty="0">
              <a:solidFill>
                <a:srgbClr val="161616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546100"/>
          </a:xfrm>
        </p:spPr>
        <p:txBody>
          <a:bodyPr/>
          <a:lstStyle/>
          <a:p>
            <a:r>
              <a:rPr lang="en-US" dirty="0" smtClean="0">
                <a:effectLst/>
              </a:rPr>
              <a:t>Stock Market Game Basics</a:t>
            </a:r>
          </a:p>
        </p:txBody>
      </p:sp>
      <p:sp>
        <p:nvSpPr>
          <p:cNvPr id="634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066800"/>
            <a:ext cx="8229600" cy="4114800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You will be on a team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Each team begins with a hypothetical $100,000 and may buy or sell stocks, bonds, and mutual funds listed on NYSE or NASDAQ that have traded in the last 7 days.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Teams may “buy on margin” (take out a loan) $100,000 for a total of $200,000 for investing.  A 7% interest rate is charged on the loan (cash * interest (decimal) / 365).	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$100,000 X .07 / 365 = $19.18/day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 If you buy on margin you better make sure it is a “sure thing.” or you will be “naked” and unable to payback the loan.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34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33400"/>
            <a:ext cx="8229600" cy="4114800"/>
          </a:xfrm>
        </p:spPr>
        <p:txBody>
          <a:bodyPr/>
          <a:lstStyle/>
          <a:p>
            <a:r>
              <a:rPr lang="en-US" sz="2800" dirty="0" smtClean="0">
                <a:solidFill>
                  <a:srgbClr val="161616"/>
                </a:solidFill>
                <a:effectLst/>
              </a:rPr>
              <a:t>Teams should keep their passwords very safe – if a password is stolen and fraudulent transactions submitted, there is no undo.</a:t>
            </a:r>
          </a:p>
          <a:p>
            <a:r>
              <a:rPr lang="en-US" sz="2800" dirty="0" smtClean="0">
                <a:solidFill>
                  <a:srgbClr val="161616"/>
                </a:solidFill>
                <a:effectLst/>
              </a:rPr>
              <a:t> Remember IDs and passwords are sensitive.</a:t>
            </a:r>
          </a:p>
          <a:p>
            <a:r>
              <a:rPr lang="en-US" sz="2800" dirty="0" smtClean="0">
                <a:solidFill>
                  <a:srgbClr val="161616"/>
                </a:solidFill>
                <a:effectLst/>
              </a:rPr>
              <a:t>Do Not change passwords</a:t>
            </a:r>
          </a:p>
          <a:p>
            <a:pPr>
              <a:buFontTx/>
              <a:buNone/>
            </a:pPr>
            <a:endParaRPr lang="en-US" sz="2800" dirty="0" smtClean="0">
              <a:solidFill>
                <a:schemeClr val="hlink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"/>
            <a:ext cx="82296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Must buy a minimum of 100 shares.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A 1% broker’s fee is charged for each transaction.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Stocks and mutual funds valued at less than $5 per share may not be purchased.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Weekly 7% interest charged on negative cash balance, 5% credited on positive cash balance.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Game week runs Monday-Friday.  Teams may trade on any day the participating stock markets are open.  Orders may be entered 24-7.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The game takes 24 hours to update.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Can only buy regular stocks and not over-the-counter or series A or B stocks. 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dirty="0" smtClean="0">
              <a:solidFill>
                <a:schemeClr val="hlink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75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75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75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75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75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61616"/>
                </a:solidFill>
                <a:effectLst/>
              </a:rPr>
              <a:t>Team with the highest portfolio </a:t>
            </a:r>
            <a:r>
              <a:rPr lang="en-US" u="sng" dirty="0" smtClean="0">
                <a:solidFill>
                  <a:srgbClr val="161616"/>
                </a:solidFill>
                <a:effectLst/>
              </a:rPr>
              <a:t>equity</a:t>
            </a:r>
            <a:r>
              <a:rPr lang="en-US" dirty="0" smtClean="0">
                <a:solidFill>
                  <a:srgbClr val="161616"/>
                </a:solidFill>
                <a:effectLst/>
              </a:rPr>
              <a:t> (value) at the end of the game wins!</a:t>
            </a:r>
          </a:p>
          <a:p>
            <a:endParaRPr lang="en-US" dirty="0" smtClean="0">
              <a:solidFill>
                <a:schemeClr val="hlink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61616"/>
                </a:solidFill>
                <a:effectLst/>
              </a:rPr>
              <a:t>Teams compete regionally and statewide:</a:t>
            </a:r>
          </a:p>
          <a:p>
            <a:r>
              <a:rPr lang="en-US" dirty="0" smtClean="0">
                <a:solidFill>
                  <a:srgbClr val="161616"/>
                </a:solidFill>
                <a:effectLst/>
              </a:rPr>
              <a:t>Top portfolio in VA are invited to Annual State Awards Luncheon in Richmond in May at VCU.</a:t>
            </a:r>
          </a:p>
          <a:p>
            <a:endParaRPr lang="en-US" dirty="0" smtClean="0">
              <a:solidFill>
                <a:schemeClr val="hlink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  <a:effectLst/>
              </a:rPr>
              <a:t>Game Tips:</a:t>
            </a:r>
          </a:p>
        </p:txBody>
      </p:sp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solidFill>
                  <a:srgbClr val="161616"/>
                </a:solidFill>
                <a:effectLst/>
                <a:latin typeface="Gill Sans MT" pitchFamily="34" charset="0"/>
              </a:rPr>
              <a:t>Play for the short-term and take a lot of risks -- opposite strategy when investing real money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900" dirty="0" smtClean="0">
              <a:solidFill>
                <a:srgbClr val="161616"/>
              </a:solidFill>
              <a:effectLst/>
              <a:latin typeface="Gill Sans MT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solidFill>
                  <a:srgbClr val="161616"/>
                </a:solidFill>
                <a:effectLst/>
                <a:latin typeface="Gill Sans MT" pitchFamily="34" charset="0"/>
              </a:rPr>
              <a:t>Spend time doing research -- buy stocks that are likely to go up and down a lot  (i.e., newer companies)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900" dirty="0" smtClean="0">
              <a:solidFill>
                <a:srgbClr val="161616"/>
              </a:solidFill>
              <a:effectLst/>
              <a:latin typeface="Gill Sans MT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solidFill>
                  <a:srgbClr val="161616"/>
                </a:solidFill>
                <a:effectLst/>
                <a:latin typeface="Gill Sans MT" pitchFamily="34" charset="0"/>
              </a:rPr>
              <a:t>Spend all your $$$$$ -- leaving cash balances cannot match the return available in the market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solidFill>
                  <a:srgbClr val="161616"/>
                </a:solidFill>
                <a:effectLst/>
                <a:latin typeface="Gill Sans MT" pitchFamily="34" charset="0"/>
              </a:rPr>
              <a:t>Invest in what you know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dirty="0" smtClean="0">
              <a:solidFill>
                <a:schemeClr val="hlink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771</TotalTime>
  <Words>860</Words>
  <Application>Microsoft Macintosh PowerPoint</Application>
  <PresentationFormat>On-screen Show (4:3)</PresentationFormat>
  <Paragraphs>109</Paragraphs>
  <Slides>24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Ocean</vt:lpstr>
      <vt:lpstr>Introduction to the Stock Market Game</vt:lpstr>
      <vt:lpstr>Bulls and the Bears</vt:lpstr>
      <vt:lpstr>PowerPoint Presentation</vt:lpstr>
      <vt:lpstr>PowerPoint Presentation</vt:lpstr>
      <vt:lpstr>PowerPoint Presentation</vt:lpstr>
      <vt:lpstr>PowerPoint Presentation</vt:lpstr>
      <vt:lpstr>How to stocks come to market?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Characteristics of a perfect product</vt:lpstr>
      <vt:lpstr>What’s good news and what’s bad news? </vt:lpstr>
      <vt:lpstr>PowerPoint Presentation</vt:lpstr>
      <vt:lpstr>PowerPoint Presentation</vt:lpstr>
      <vt:lpstr>Stock Market Game Basics</vt:lpstr>
      <vt:lpstr>PowerPoint Presentation</vt:lpstr>
      <vt:lpstr>PowerPoint Presentation</vt:lpstr>
      <vt:lpstr>PowerPoint Presentation</vt:lpstr>
      <vt:lpstr>PowerPoint Presentation</vt:lpstr>
      <vt:lpstr>Game Tips:</vt:lpstr>
    </vt:vector>
  </TitlesOfParts>
  <Company>school of busisness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the Stock Market Game</dc:title>
  <dc:creator>vcu</dc:creator>
  <cp:lastModifiedBy>Patrick Costa</cp:lastModifiedBy>
  <cp:revision>46</cp:revision>
  <dcterms:created xsi:type="dcterms:W3CDTF">2010-01-14T16:06:01Z</dcterms:created>
  <dcterms:modified xsi:type="dcterms:W3CDTF">2012-10-12T14:01:29Z</dcterms:modified>
</cp:coreProperties>
</file>